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BA"/>
    <a:srgbClr val="FBC5A6"/>
    <a:srgbClr val="F57B67"/>
    <a:srgbClr val="595959"/>
    <a:srgbClr val="FF438F"/>
    <a:srgbClr val="FF0066"/>
    <a:srgbClr val="EE2C23"/>
    <a:srgbClr val="FFF1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4" autoAdjust="0"/>
    <p:restoredTop sz="95872" autoAdjust="0"/>
  </p:normalViewPr>
  <p:slideViewPr>
    <p:cSldViewPr snapToGrid="0" snapToObjects="1">
      <p:cViewPr>
        <p:scale>
          <a:sx n="32" d="100"/>
          <a:sy n="32" d="100"/>
        </p:scale>
        <p:origin x="-2676" y="-72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9B4A7-B942-44D2-A939-0CC6FAB87D1B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F0BB4-1AA2-493B-895B-0D4BD9649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542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F0BB4-1AA2-493B-895B-0D4BD96495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51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27A1-BEB2-C84C-8355-1158A44B1DD2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BD961-7CD0-9D49-BC03-74329B20B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85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27A1-BEB2-C84C-8355-1158A44B1DD2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BD961-7CD0-9D49-BC03-74329B20B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53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27A1-BEB2-C84C-8355-1158A44B1DD2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BD961-7CD0-9D49-BC03-74329B20B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18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27A1-BEB2-C84C-8355-1158A44B1DD2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BD961-7CD0-9D49-BC03-74329B20B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3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27A1-BEB2-C84C-8355-1158A44B1DD2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BD961-7CD0-9D49-BC03-74329B20B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27A1-BEB2-C84C-8355-1158A44B1DD2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BD961-7CD0-9D49-BC03-74329B20B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83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27A1-BEB2-C84C-8355-1158A44B1DD2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BD961-7CD0-9D49-BC03-74329B20B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63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27A1-BEB2-C84C-8355-1158A44B1DD2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BD961-7CD0-9D49-BC03-74329B20B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839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27A1-BEB2-C84C-8355-1158A44B1DD2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BD961-7CD0-9D49-BC03-74329B20B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00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27A1-BEB2-C84C-8355-1158A44B1DD2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BD961-7CD0-9D49-BC03-74329B20B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62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27A1-BEB2-C84C-8355-1158A44B1DD2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BD961-7CD0-9D49-BC03-74329B20B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20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C27A1-BEB2-C84C-8355-1158A44B1DD2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BD961-7CD0-9D49-BC03-74329B20B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0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jpg"/><Relationship Id="rId19" Type="http://schemas.openxmlformats.org/officeDocument/2006/relationships/image" Target="../media/image17.png"/><Relationship Id="rId4" Type="http://schemas.openxmlformats.org/officeDocument/2006/relationships/image" Target="../media/image2.gif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B0318819-B003-40D4-BC9F-61CE17EA2D36}"/>
              </a:ext>
            </a:extLst>
          </p:cNvPr>
          <p:cNvSpPr/>
          <p:nvPr/>
        </p:nvSpPr>
        <p:spPr>
          <a:xfrm>
            <a:off x="32863287" y="17865156"/>
            <a:ext cx="9764049" cy="6353744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/>
              <a:t>Create a GUI for the user to input data more effectively.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/>
              <a:t>Expand the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import_data </a:t>
            </a:r>
            <a:r>
              <a:rPr lang="en-US" sz="3000" dirty="0"/>
              <a:t>function to allow different kinds of input files to be read and implemented.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/>
              <a:t>Improve speed of the code by trying other machine learning algorithms. 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/>
              <a:t>Improve the accuracy of the cycle, capacity and lifetime prediction of the battery.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/>
              <a:t>Better methods to extrapolate data for a more accurate prediction of the battery’s lifetime. </a:t>
            </a:r>
          </a:p>
          <a:p>
            <a:pPr algn="just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24836-9224-2043-9C2C-4B32792337D6}"/>
              </a:ext>
            </a:extLst>
          </p:cNvPr>
          <p:cNvSpPr/>
          <p:nvPr/>
        </p:nvSpPr>
        <p:spPr>
          <a:xfrm>
            <a:off x="0" y="28273828"/>
            <a:ext cx="43891200" cy="377371"/>
          </a:xfrm>
          <a:prstGeom prst="rect">
            <a:avLst/>
          </a:prstGeom>
          <a:gradFill flip="none" rotWithShape="1">
            <a:gsLst>
              <a:gs pos="0">
                <a:srgbClr val="EE2C23"/>
              </a:gs>
              <a:gs pos="59000">
                <a:schemeClr val="accent4">
                  <a:lumMod val="20000"/>
                  <a:lumOff val="80000"/>
                </a:schemeClr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8F039A-3D91-F647-8423-99B8C469018D}"/>
              </a:ext>
            </a:extLst>
          </p:cNvPr>
          <p:cNvSpPr/>
          <p:nvPr/>
        </p:nvSpPr>
        <p:spPr>
          <a:xfrm>
            <a:off x="0" y="0"/>
            <a:ext cx="43891200" cy="3831771"/>
          </a:xfrm>
          <a:prstGeom prst="rect">
            <a:avLst/>
          </a:prstGeom>
          <a:gradFill flip="none" rotWithShape="1">
            <a:gsLst>
              <a:gs pos="0">
                <a:srgbClr val="EE2C23"/>
              </a:gs>
              <a:gs pos="0">
                <a:schemeClr val="accent4">
                  <a:lumMod val="20000"/>
                  <a:lumOff val="80000"/>
                </a:schemeClr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49E11-A6A1-9641-B20F-5E8307683A7B}"/>
              </a:ext>
            </a:extLst>
          </p:cNvPr>
          <p:cNvSpPr txBox="1"/>
          <p:nvPr/>
        </p:nvSpPr>
        <p:spPr>
          <a:xfrm>
            <a:off x="8222154" y="922091"/>
            <a:ext cx="266688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cap="all" dirty="0"/>
              <a:t>Predicting usable lifetime of lithium-ion batteries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20E6CB-6E60-184B-96FC-42261BC39734}"/>
              </a:ext>
            </a:extLst>
          </p:cNvPr>
          <p:cNvSpPr txBox="1"/>
          <p:nvPr/>
        </p:nvSpPr>
        <p:spPr>
          <a:xfrm>
            <a:off x="12581935" y="2314738"/>
            <a:ext cx="18727330" cy="943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33" dirty="0">
                <a:latin typeface="Helvetica" pitchFamily="2" charset="0"/>
              </a:rPr>
              <a:t>Victor W. Hu, </a:t>
            </a:r>
            <a:r>
              <a:rPr lang="en-US" sz="5333" dirty="0" err="1">
                <a:latin typeface="Helvetica" pitchFamily="2" charset="0"/>
              </a:rPr>
              <a:t>Yusong</a:t>
            </a:r>
            <a:r>
              <a:rPr lang="en-US" sz="5333" dirty="0">
                <a:latin typeface="Helvetica" pitchFamily="2" charset="0"/>
              </a:rPr>
              <a:t> Liu, Rossana </a:t>
            </a:r>
            <a:r>
              <a:rPr lang="en-US" sz="5333" dirty="0" err="1">
                <a:latin typeface="Helvetica" pitchFamily="2" charset="0"/>
              </a:rPr>
              <a:t>Scavone</a:t>
            </a:r>
            <a:r>
              <a:rPr lang="en-US" sz="5333" dirty="0">
                <a:latin typeface="Helvetica" pitchFamily="2" charset="0"/>
              </a:rPr>
              <a:t>, Maitri Uppaluri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768FF7-0C19-9244-A460-B71ECB61E04A}"/>
              </a:ext>
            </a:extLst>
          </p:cNvPr>
          <p:cNvSpPr/>
          <p:nvPr/>
        </p:nvSpPr>
        <p:spPr>
          <a:xfrm>
            <a:off x="0" y="3831771"/>
            <a:ext cx="43891200" cy="377371"/>
          </a:xfrm>
          <a:prstGeom prst="rect">
            <a:avLst/>
          </a:prstGeom>
          <a:gradFill flip="none" rotWithShape="1">
            <a:gsLst>
              <a:gs pos="0">
                <a:srgbClr val="EE2C23"/>
              </a:gs>
              <a:gs pos="59000">
                <a:schemeClr val="accent4">
                  <a:lumMod val="20000"/>
                  <a:lumOff val="80000"/>
                </a:schemeClr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6DAC3-7391-2441-AD93-9422CA18D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1039" y="29023485"/>
            <a:ext cx="5112327" cy="3408218"/>
          </a:xfrm>
          <a:prstGeom prst="rect">
            <a:avLst/>
          </a:prstGeom>
        </p:spPr>
      </p:pic>
      <p:pic>
        <p:nvPicPr>
          <p:cNvPr id="1026" name="Picture 2" descr="Chemical Engineering">
            <a:extLst>
              <a:ext uri="{FF2B5EF4-FFF2-40B4-BE49-F238E27FC236}">
                <a16:creationId xmlns:a16="http://schemas.microsoft.com/office/drawing/2014/main" id="{61FDA8F5-A16E-466D-BF7C-ED290203A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9548" y="31083854"/>
            <a:ext cx="903922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nsf logo">
            <a:extLst>
              <a:ext uri="{FF2B5EF4-FFF2-40B4-BE49-F238E27FC236}">
                <a16:creationId xmlns:a16="http://schemas.microsoft.com/office/drawing/2014/main" id="{AEA7D62D-AAAE-4940-BFA9-42F673D53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4" r="14997"/>
          <a:stretch/>
        </p:blipFill>
        <p:spPr bwMode="auto">
          <a:xfrm>
            <a:off x="13114982" y="28896913"/>
            <a:ext cx="3708311" cy="35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lean Energy Institute">
            <a:extLst>
              <a:ext uri="{FF2B5EF4-FFF2-40B4-BE49-F238E27FC236}">
                <a16:creationId xmlns:a16="http://schemas.microsoft.com/office/drawing/2014/main" id="{1DCCFB11-812F-42B4-8AFF-BB676565E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9249" y="29724379"/>
            <a:ext cx="7954688" cy="231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lated image">
            <a:extLst>
              <a:ext uri="{FF2B5EF4-FFF2-40B4-BE49-F238E27FC236}">
                <a16:creationId xmlns:a16="http://schemas.microsoft.com/office/drawing/2014/main" id="{5DF6F6EB-0329-41FD-8F58-E999627B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9548" y="28921421"/>
            <a:ext cx="6691313" cy="160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051965-060B-46BA-87DC-C12EA5FDC070}"/>
              </a:ext>
            </a:extLst>
          </p:cNvPr>
          <p:cNvSpPr/>
          <p:nvPr/>
        </p:nvSpPr>
        <p:spPr>
          <a:xfrm>
            <a:off x="1295400" y="4494780"/>
            <a:ext cx="16202062" cy="10198672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492BBFB-0256-4ACD-99DB-E80C10EF65FD}"/>
              </a:ext>
            </a:extLst>
          </p:cNvPr>
          <p:cNvSpPr/>
          <p:nvPr/>
        </p:nvSpPr>
        <p:spPr>
          <a:xfrm>
            <a:off x="1295399" y="14940016"/>
            <a:ext cx="16283849" cy="12260632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D64AC1F-3910-4967-BF7B-318F99657ED0}"/>
              </a:ext>
            </a:extLst>
          </p:cNvPr>
          <p:cNvSpPr/>
          <p:nvPr/>
        </p:nvSpPr>
        <p:spPr>
          <a:xfrm>
            <a:off x="17780194" y="17784433"/>
            <a:ext cx="14562507" cy="9435382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3DCF5C-1A82-4CDA-A127-3CBE7423162F}"/>
              </a:ext>
            </a:extLst>
          </p:cNvPr>
          <p:cNvSpPr/>
          <p:nvPr/>
        </p:nvSpPr>
        <p:spPr>
          <a:xfrm>
            <a:off x="17801191" y="4467170"/>
            <a:ext cx="24794609" cy="1302569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E3C575-36C1-420E-8A4D-0ABCE3328292}"/>
              </a:ext>
            </a:extLst>
          </p:cNvPr>
          <p:cNvSpPr txBox="1"/>
          <p:nvPr/>
        </p:nvSpPr>
        <p:spPr>
          <a:xfrm>
            <a:off x="6846570" y="5898524"/>
            <a:ext cx="9907742" cy="7763828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PULOLB is a software package, developed in Python, that can predict the remaining usable lifetime of a lithium-ion battery. 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Knowledge of the current state of a device’s battery is important to users. To accurately assess these states, time-intensive procedures often have to be done. However, PULOLB can grant access to that information, in a shorter time frame.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Using long-term experimental, full-cycling data of the battery in question, the software is designed to allow a user to estimate the current state of their device’s battery when the battery has been partially charged and discharged over a shallower depth of discharge.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FA9F5A9-6E80-4268-B258-F536E9B38C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1742" y="10493317"/>
            <a:ext cx="5190227" cy="5190227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6CB9288F-669B-4879-9D17-31838A02A9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16961" y="10560607"/>
            <a:ext cx="5486400" cy="5486400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29DE1069-C3D4-4184-82AA-6FC0CBB2AD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6957" y="23052888"/>
            <a:ext cx="6817937" cy="3380535"/>
          </a:xfrm>
          <a:prstGeom prst="rect">
            <a:avLst/>
          </a:prstGeom>
        </p:spPr>
      </p:pic>
      <p:pic>
        <p:nvPicPr>
          <p:cNvPr id="40" name="Imagen 3">
            <a:extLst>
              <a:ext uri="{FF2B5EF4-FFF2-40B4-BE49-F238E27FC236}">
                <a16:creationId xmlns:a16="http://schemas.microsoft.com/office/drawing/2014/main" id="{2B885367-EB88-4E82-ACFC-2786F1F0E87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" t="1108"/>
          <a:stretch/>
        </p:blipFill>
        <p:spPr>
          <a:xfrm>
            <a:off x="2685284" y="16566874"/>
            <a:ext cx="2505452" cy="4403059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cxnSp>
        <p:nvCxnSpPr>
          <p:cNvPr id="42" name="Conector recto de flecha 7">
            <a:extLst>
              <a:ext uri="{FF2B5EF4-FFF2-40B4-BE49-F238E27FC236}">
                <a16:creationId xmlns:a16="http://schemas.microsoft.com/office/drawing/2014/main" id="{951CDEC1-8978-48D6-8AC6-D757CF248948}"/>
              </a:ext>
            </a:extLst>
          </p:cNvPr>
          <p:cNvCxnSpPr>
            <a:cxnSpLocks/>
          </p:cNvCxnSpPr>
          <p:nvPr/>
        </p:nvCxnSpPr>
        <p:spPr>
          <a:xfrm flipV="1">
            <a:off x="5238138" y="17210449"/>
            <a:ext cx="557127" cy="390364"/>
          </a:xfrm>
          <a:prstGeom prst="straightConnector1">
            <a:avLst/>
          </a:prstGeom>
          <a:ln w="57150">
            <a:solidFill>
              <a:srgbClr val="F57B6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9">
            <a:extLst>
              <a:ext uri="{FF2B5EF4-FFF2-40B4-BE49-F238E27FC236}">
                <a16:creationId xmlns:a16="http://schemas.microsoft.com/office/drawing/2014/main" id="{141AB52C-CAD0-405A-9053-65DA9D2FFC10}"/>
              </a:ext>
            </a:extLst>
          </p:cNvPr>
          <p:cNvCxnSpPr>
            <a:cxnSpLocks/>
          </p:cNvCxnSpPr>
          <p:nvPr/>
        </p:nvCxnSpPr>
        <p:spPr>
          <a:xfrm>
            <a:off x="5260732" y="17600813"/>
            <a:ext cx="479906" cy="1767696"/>
          </a:xfrm>
          <a:prstGeom prst="straightConnector1">
            <a:avLst/>
          </a:prstGeom>
          <a:ln w="57150">
            <a:solidFill>
              <a:srgbClr val="F57B6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B9B5D521-A390-4269-B52E-D549E4328DD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470" r="51924"/>
          <a:stretch/>
        </p:blipFill>
        <p:spPr>
          <a:xfrm>
            <a:off x="18550258" y="10598972"/>
            <a:ext cx="4830328" cy="5098186"/>
          </a:xfrm>
          <a:prstGeom prst="rect">
            <a:avLst/>
          </a:prstGeom>
        </p:spPr>
      </p:pic>
      <p:pic>
        <p:nvPicPr>
          <p:cNvPr id="1032" name="Picture 8" descr="File:Python-logo-notext.svg">
            <a:extLst>
              <a:ext uri="{FF2B5EF4-FFF2-40B4-BE49-F238E27FC236}">
                <a16:creationId xmlns:a16="http://schemas.microsoft.com/office/drawing/2014/main" id="{CB44E58A-2629-421C-8227-E7035A536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6587" y="16122510"/>
            <a:ext cx="1013618" cy="101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Conector recto de flecha 7">
            <a:extLst>
              <a:ext uri="{FF2B5EF4-FFF2-40B4-BE49-F238E27FC236}">
                <a16:creationId xmlns:a16="http://schemas.microsoft.com/office/drawing/2014/main" id="{E073B4F5-F147-4B28-88BB-F2792EE465EA}"/>
              </a:ext>
            </a:extLst>
          </p:cNvPr>
          <p:cNvCxnSpPr>
            <a:cxnSpLocks/>
          </p:cNvCxnSpPr>
          <p:nvPr/>
        </p:nvCxnSpPr>
        <p:spPr>
          <a:xfrm>
            <a:off x="12647276" y="16566874"/>
            <a:ext cx="584782" cy="0"/>
          </a:xfrm>
          <a:prstGeom prst="straightConnector1">
            <a:avLst/>
          </a:prstGeom>
          <a:ln w="57150">
            <a:solidFill>
              <a:srgbClr val="F57B6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042">
            <a:extLst>
              <a:ext uri="{FF2B5EF4-FFF2-40B4-BE49-F238E27FC236}">
                <a16:creationId xmlns:a16="http://schemas.microsoft.com/office/drawing/2014/main" id="{B874E0EA-726A-4CB1-AD5E-CC4DF5DF8C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86120" y="10450699"/>
            <a:ext cx="4123212" cy="274008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2756242-1AA6-4132-BF2D-4CBF138CC4BF}"/>
              </a:ext>
            </a:extLst>
          </p:cNvPr>
          <p:cNvSpPr txBox="1"/>
          <p:nvPr/>
        </p:nvSpPr>
        <p:spPr>
          <a:xfrm>
            <a:off x="4878506" y="15225703"/>
            <a:ext cx="8196696" cy="865942"/>
          </a:xfrm>
          <a:prstGeom prst="roundRect">
            <a:avLst/>
          </a:prstGeom>
          <a:solidFill>
            <a:srgbClr val="FFF1C9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Data Cleaning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566698-04CE-4AF9-9733-C42A2EA9E78C}"/>
              </a:ext>
            </a:extLst>
          </p:cNvPr>
          <p:cNvSpPr txBox="1"/>
          <p:nvPr/>
        </p:nvSpPr>
        <p:spPr>
          <a:xfrm>
            <a:off x="18785255" y="18153225"/>
            <a:ext cx="12524010" cy="1600438"/>
          </a:xfrm>
          <a:prstGeom prst="roundRect">
            <a:avLst/>
          </a:prstGeom>
          <a:solidFill>
            <a:srgbClr val="FFF1C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Packages Used To Develop The Machine Learning Code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415DCB-FD47-41B3-A306-19861224F4B4}"/>
              </a:ext>
            </a:extLst>
          </p:cNvPr>
          <p:cNvSpPr txBox="1"/>
          <p:nvPr/>
        </p:nvSpPr>
        <p:spPr>
          <a:xfrm>
            <a:off x="5039034" y="4728641"/>
            <a:ext cx="8193024" cy="868680"/>
          </a:xfrm>
          <a:prstGeom prst="roundRect">
            <a:avLst/>
          </a:prstGeom>
          <a:solidFill>
            <a:srgbClr val="FFF1C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What Is PULOLB?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C834D4-2156-4F60-9F9C-A1487C5AEA90}"/>
              </a:ext>
            </a:extLst>
          </p:cNvPr>
          <p:cNvSpPr txBox="1"/>
          <p:nvPr/>
        </p:nvSpPr>
        <p:spPr>
          <a:xfrm>
            <a:off x="2344143" y="13295689"/>
            <a:ext cx="3157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Polymer lithium-ion pouch cell</a:t>
            </a:r>
          </a:p>
          <a:p>
            <a:pPr algn="ctr"/>
            <a:r>
              <a:rPr lang="en-US" dirty="0"/>
              <a:t>(LiCoO</a:t>
            </a:r>
            <a:r>
              <a:rPr lang="en-US" baseline="-25000" dirty="0"/>
              <a:t>2</a:t>
            </a:r>
            <a:r>
              <a:rPr lang="en-US" dirty="0"/>
              <a:t> | C</a:t>
            </a:r>
            <a:r>
              <a:rPr lang="en-US" baseline="-25000" dirty="0"/>
              <a:t>6</a:t>
            </a:r>
            <a:r>
              <a:rPr lang="en-US" dirty="0"/>
              <a:t>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D32BE57-EA87-4235-A29E-0E7E33293017}"/>
              </a:ext>
            </a:extLst>
          </p:cNvPr>
          <p:cNvSpPr txBox="1"/>
          <p:nvPr/>
        </p:nvSpPr>
        <p:spPr>
          <a:xfrm>
            <a:off x="18379681" y="20582818"/>
            <a:ext cx="6479440" cy="5584508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hdf5storage:</a:t>
            </a:r>
          </a:p>
          <a:p>
            <a:pPr algn="ctr"/>
            <a:r>
              <a:rPr lang="en-US" sz="3000" dirty="0">
                <a:cs typeface="Courier New" panose="02070309020205020404" pitchFamily="49" charset="0"/>
              </a:rPr>
              <a:t>A package that can read/write HDF5 (Hierarchical Data Format) files. The data is classified into HDF5 groups, which contain HDF5 datasets that can be read as </a:t>
            </a:r>
            <a:r>
              <a:rPr lang="en-US" sz="3000" dirty="0" err="1">
                <a:cs typeface="Courier New" panose="02070309020205020404" pitchFamily="49" charset="0"/>
              </a:rPr>
              <a:t>NumPy</a:t>
            </a:r>
            <a:r>
              <a:rPr lang="en-US" sz="3000" dirty="0">
                <a:cs typeface="Courier New" panose="02070309020205020404" pitchFamily="49" charset="0"/>
              </a:rPr>
              <a:t> arrays. Each dataset is stored inside a dictionary.</a:t>
            </a:r>
          </a:p>
          <a:p>
            <a:pPr algn="just"/>
            <a:endParaRPr lang="en-US" sz="3000" dirty="0">
              <a:cs typeface="Courier New" panose="02070309020205020404" pitchFamily="49" charset="0"/>
            </a:endParaRPr>
          </a:p>
          <a:p>
            <a:pPr algn="just"/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h5py: </a:t>
            </a:r>
          </a:p>
          <a:p>
            <a:pPr algn="ctr"/>
            <a:r>
              <a:rPr lang="en-US" sz="3000" dirty="0">
                <a:cs typeface="Courier New" panose="02070309020205020404" pitchFamily="49" charset="0"/>
              </a:rPr>
              <a:t>Required for full functionality of hdf5storage.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91AD469-2653-41AE-A833-8DC36191902D}"/>
              </a:ext>
            </a:extLst>
          </p:cNvPr>
          <p:cNvSpPr txBox="1"/>
          <p:nvPr/>
        </p:nvSpPr>
        <p:spPr>
          <a:xfrm>
            <a:off x="1798790" y="22125700"/>
            <a:ext cx="5230659" cy="459700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import_data</a:t>
            </a:r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algn="just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endParaRPr lang="en-US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3000" dirty="0"/>
              <a:t>Converts the .mat files into a single Pandas </a:t>
            </a:r>
            <a:r>
              <a:rPr lang="en-US" sz="3000" dirty="0" err="1"/>
              <a:t>DataFrame</a:t>
            </a:r>
            <a:r>
              <a:rPr lang="en-US" sz="3000" dirty="0"/>
              <a:t>, where all the data in the tables are unpacked, and the cycles are properly annotated</a:t>
            </a:r>
          </a:p>
          <a:p>
            <a:pPr algn="just"/>
            <a:endParaRPr lang="en-US" sz="3600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4D9B826-7368-4EC1-AC59-8293ABDBE609}"/>
              </a:ext>
            </a:extLst>
          </p:cNvPr>
          <p:cNvSpPr txBox="1"/>
          <p:nvPr/>
        </p:nvSpPr>
        <p:spPr>
          <a:xfrm>
            <a:off x="24041798" y="4725070"/>
            <a:ext cx="12344400" cy="851297"/>
          </a:xfrm>
          <a:prstGeom prst="roundRect">
            <a:avLst/>
          </a:prstGeom>
          <a:solidFill>
            <a:srgbClr val="FFF1C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How Does The Package Work?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F11A2A7-B570-422E-A7E7-9C41FA2B04F9}"/>
              </a:ext>
            </a:extLst>
          </p:cNvPr>
          <p:cNvSpPr txBox="1"/>
          <p:nvPr/>
        </p:nvSpPr>
        <p:spPr>
          <a:xfrm>
            <a:off x="23903585" y="7045563"/>
            <a:ext cx="3429000" cy="6872645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The distance between the two time series is calculated using </a:t>
            </a:r>
            <a:r>
              <a:rPr lang="en-US" sz="3000" b="1" dirty="0"/>
              <a:t>Dynamic Time-Warping</a:t>
            </a:r>
            <a:r>
              <a:rPr lang="en-US" sz="3000" dirty="0"/>
              <a:t> and with the </a:t>
            </a:r>
            <a:r>
              <a:rPr lang="en-US" sz="3000" b="1" dirty="0"/>
              <a:t>KNN algorithms</a:t>
            </a:r>
            <a:r>
              <a:rPr lang="en-US" sz="3000" dirty="0"/>
              <a:t>, the full curve that has the shortest Euclidean distance to the partial curve gives its cycle number.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6B71E88-6F18-4E34-B6E8-8D581590964A}"/>
              </a:ext>
            </a:extLst>
          </p:cNvPr>
          <p:cNvSpPr txBox="1"/>
          <p:nvPr/>
        </p:nvSpPr>
        <p:spPr>
          <a:xfrm>
            <a:off x="32863287" y="7045563"/>
            <a:ext cx="3429000" cy="5470684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Once the corresponding cycle number is predicted, the </a:t>
            </a:r>
            <a:r>
              <a:rPr lang="en-US" sz="3000" b="1" dirty="0"/>
              <a:t>capacity</a:t>
            </a:r>
            <a:r>
              <a:rPr lang="en-US" sz="3000" dirty="0"/>
              <a:t> of the battery is determined. The lifetime of the battery can be calculated from the capacity. </a:t>
            </a:r>
            <a:endParaRPr lang="en-US" sz="3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212855-10AB-4CE6-A8D3-4BAC8200DD0C}"/>
              </a:ext>
            </a:extLst>
          </p:cNvPr>
          <p:cNvSpPr txBox="1"/>
          <p:nvPr/>
        </p:nvSpPr>
        <p:spPr>
          <a:xfrm>
            <a:off x="18470994" y="6931908"/>
            <a:ext cx="5241076" cy="4188381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The </a:t>
            </a:r>
            <a:r>
              <a:rPr lang="en-US" sz="3000" dirty="0" err="1">
                <a:solidFill>
                  <a:srgbClr val="C0000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calce</a:t>
            </a:r>
            <a:r>
              <a:rPr lang="en-US" sz="3000" dirty="0">
                <a:solidFill>
                  <a:srgbClr val="C00000"/>
                </a:solidFill>
              </a:rPr>
              <a:t> </a:t>
            </a:r>
            <a:r>
              <a:rPr lang="en-US" sz="3000" dirty="0"/>
              <a:t>PL samples can be used by the </a:t>
            </a:r>
            <a:r>
              <a:rPr lang="en-US" sz="3000" dirty="0" err="1"/>
              <a:t>predict_capacity</a:t>
            </a:r>
            <a:r>
              <a:rPr lang="en-US" sz="3000" dirty="0"/>
              <a:t> module to estimate the capacity and the lifetime of the user’s battery based on a single partial cycle of the same battery and same C- cycling rates.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990D129-0232-46F9-9C35-D05FDC4CD527}"/>
              </a:ext>
            </a:extLst>
          </p:cNvPr>
          <p:cNvSpPr txBox="1"/>
          <p:nvPr/>
        </p:nvSpPr>
        <p:spPr>
          <a:xfrm>
            <a:off x="36464643" y="6927694"/>
            <a:ext cx="5729864" cy="3677603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The package returns the current battery status and predicts when the battery will reach 80 % of its rated capacity, a common metric of the </a:t>
            </a:r>
            <a:r>
              <a:rPr lang="en-US" sz="3000" b="1" dirty="0"/>
              <a:t>remaining lifetime,</a:t>
            </a:r>
            <a:r>
              <a:rPr lang="en-US" sz="3000" dirty="0"/>
              <a:t> based on the time of the first cycle and the cycle of interest. </a:t>
            </a: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232E7A0-D1DA-4568-A536-64ED97BC3CD2}"/>
              </a:ext>
            </a:extLst>
          </p:cNvPr>
          <p:cNvSpPr txBox="1"/>
          <p:nvPr/>
        </p:nvSpPr>
        <p:spPr>
          <a:xfrm>
            <a:off x="27524100" y="6931908"/>
            <a:ext cx="5195799" cy="4188381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The given set of </a:t>
            </a:r>
            <a:r>
              <a:rPr lang="en-US" sz="3000" b="1" dirty="0"/>
              <a:t>partial</a:t>
            </a:r>
            <a:r>
              <a:rPr lang="en-US" sz="3000" dirty="0"/>
              <a:t> charge or discharge curve is fitted into the library of </a:t>
            </a:r>
            <a:r>
              <a:rPr lang="en-US" sz="3000" b="1" dirty="0"/>
              <a:t>full</a:t>
            </a:r>
            <a:r>
              <a:rPr lang="en-US" sz="3000" dirty="0"/>
              <a:t> curves. For each partial curve, the algorithm predicts closest resembling full cycle curve and returns that cycle number.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129FCB-504C-44B1-A534-5AFCF8EC462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273" t="7538" r="17558"/>
          <a:stretch/>
        </p:blipFill>
        <p:spPr>
          <a:xfrm>
            <a:off x="2498811" y="5861284"/>
            <a:ext cx="3450354" cy="474964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2A65B8E-DB6E-45D9-B675-1A7427B0727E}"/>
              </a:ext>
            </a:extLst>
          </p:cNvPr>
          <p:cNvSpPr txBox="1"/>
          <p:nvPr/>
        </p:nvSpPr>
        <p:spPr>
          <a:xfrm>
            <a:off x="25060067" y="20705921"/>
            <a:ext cx="6817937" cy="2145268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The distance between the two time series are calculated using </a:t>
            </a:r>
            <a:r>
              <a:rPr lang="en-US" sz="3000" b="1" dirty="0"/>
              <a:t>DTW</a:t>
            </a:r>
            <a:r>
              <a:rPr lang="en-US" sz="3000" dirty="0"/>
              <a:t>. For this project, the </a:t>
            </a:r>
            <a:r>
              <a:rPr lang="en-US" sz="3000" b="1" dirty="0"/>
              <a:t>Euclidean</a:t>
            </a:r>
            <a:r>
              <a:rPr lang="en-US" sz="3000" dirty="0"/>
              <a:t> distance between the two time series was calculated.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A9AC06-B758-4A59-99AE-8FE41287004F}"/>
              </a:ext>
            </a:extLst>
          </p:cNvPr>
          <p:cNvSpPr txBox="1"/>
          <p:nvPr/>
        </p:nvSpPr>
        <p:spPr>
          <a:xfrm>
            <a:off x="25094675" y="20225902"/>
            <a:ext cx="5503858" cy="612934"/>
          </a:xfrm>
          <a:prstGeom prst="roundRect">
            <a:avLst/>
          </a:prstGeom>
          <a:solidFill>
            <a:srgbClr val="FBC5A6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Dynamic Time Warping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EE9022-6018-407E-AB42-15412B7B6B9F}"/>
              </a:ext>
            </a:extLst>
          </p:cNvPr>
          <p:cNvSpPr txBox="1"/>
          <p:nvPr/>
        </p:nvSpPr>
        <p:spPr>
          <a:xfrm>
            <a:off x="35874560" y="18102579"/>
            <a:ext cx="3516534" cy="851297"/>
          </a:xfrm>
          <a:prstGeom prst="roundRect">
            <a:avLst/>
          </a:prstGeom>
          <a:solidFill>
            <a:srgbClr val="FFF1C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Future Work</a:t>
            </a:r>
          </a:p>
        </p:txBody>
      </p:sp>
      <p:cxnSp>
        <p:nvCxnSpPr>
          <p:cNvPr id="63" name="Conector recto de flecha 7">
            <a:extLst>
              <a:ext uri="{FF2B5EF4-FFF2-40B4-BE49-F238E27FC236}">
                <a16:creationId xmlns:a16="http://schemas.microsoft.com/office/drawing/2014/main" id="{FEC7298F-D3C8-4500-89AA-7198ABD642FC}"/>
              </a:ext>
            </a:extLst>
          </p:cNvPr>
          <p:cNvCxnSpPr>
            <a:cxnSpLocks/>
          </p:cNvCxnSpPr>
          <p:nvPr/>
        </p:nvCxnSpPr>
        <p:spPr>
          <a:xfrm flipH="1">
            <a:off x="38999160" y="12338459"/>
            <a:ext cx="760960" cy="0"/>
          </a:xfrm>
          <a:prstGeom prst="straightConnector1">
            <a:avLst/>
          </a:prstGeom>
          <a:ln w="57150">
            <a:solidFill>
              <a:srgbClr val="F57B6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B47E4E1-0A84-46D8-BF9E-A3EF36FF4F48}"/>
              </a:ext>
            </a:extLst>
          </p:cNvPr>
          <p:cNvSpPr txBox="1"/>
          <p:nvPr/>
        </p:nvSpPr>
        <p:spPr>
          <a:xfrm>
            <a:off x="39681488" y="11318510"/>
            <a:ext cx="1553893" cy="177319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Percentage of remaining capacity of the battery. </a:t>
            </a:r>
          </a:p>
        </p:txBody>
      </p:sp>
      <p:cxnSp>
        <p:nvCxnSpPr>
          <p:cNvPr id="66" name="Conector recto de flecha 7">
            <a:extLst>
              <a:ext uri="{FF2B5EF4-FFF2-40B4-BE49-F238E27FC236}">
                <a16:creationId xmlns:a16="http://schemas.microsoft.com/office/drawing/2014/main" id="{DF0C6060-74F2-437C-A64A-B1A3C147025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1751" y="15764498"/>
            <a:ext cx="4930780" cy="54439"/>
          </a:xfrm>
          <a:prstGeom prst="straightConnector1">
            <a:avLst/>
          </a:prstGeom>
          <a:ln w="57150">
            <a:solidFill>
              <a:srgbClr val="F57B6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F51A7D0-0916-4D78-AB06-232A09AC8EF8}"/>
              </a:ext>
            </a:extLst>
          </p:cNvPr>
          <p:cNvSpPr txBox="1"/>
          <p:nvPr/>
        </p:nvSpPr>
        <p:spPr>
          <a:xfrm>
            <a:off x="32932751" y="15372901"/>
            <a:ext cx="3429000" cy="78319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Prediction of the battery’s lifetime. 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1FCFEA4-FFC0-400F-A7DA-E29A2F758854}"/>
              </a:ext>
            </a:extLst>
          </p:cNvPr>
          <p:cNvSpPr/>
          <p:nvPr/>
        </p:nvSpPr>
        <p:spPr>
          <a:xfrm>
            <a:off x="32932751" y="13816107"/>
            <a:ext cx="3329106" cy="754446"/>
          </a:xfrm>
          <a:prstGeom prst="rightArrow">
            <a:avLst/>
          </a:prstGeom>
          <a:solidFill>
            <a:srgbClr val="FBC5A6"/>
          </a:solidFill>
          <a:ln>
            <a:solidFill>
              <a:srgbClr val="F57B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919D1726-EE9B-48B3-97BE-C9296F422603}"/>
              </a:ext>
            </a:extLst>
          </p:cNvPr>
          <p:cNvSpPr/>
          <p:nvPr/>
        </p:nvSpPr>
        <p:spPr>
          <a:xfrm>
            <a:off x="23903585" y="13862128"/>
            <a:ext cx="3329106" cy="754446"/>
          </a:xfrm>
          <a:prstGeom prst="rightArrow">
            <a:avLst/>
          </a:prstGeom>
          <a:solidFill>
            <a:srgbClr val="FBC5A6"/>
          </a:solidFill>
          <a:ln>
            <a:solidFill>
              <a:srgbClr val="F57B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16835D8-297F-47E7-9FE8-94CFBC700D97}"/>
              </a:ext>
            </a:extLst>
          </p:cNvPr>
          <p:cNvSpPr txBox="1"/>
          <p:nvPr/>
        </p:nvSpPr>
        <p:spPr>
          <a:xfrm>
            <a:off x="18404305" y="20225902"/>
            <a:ext cx="5332389" cy="612934"/>
          </a:xfrm>
          <a:prstGeom prst="roundRect">
            <a:avLst/>
          </a:prstGeom>
          <a:solidFill>
            <a:srgbClr val="FBC5A6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Packages used for data cleaning:</a:t>
            </a:r>
          </a:p>
        </p:txBody>
      </p:sp>
      <p:pic>
        <p:nvPicPr>
          <p:cNvPr id="36" name="Picture 2" descr="Image result for matlab logo png">
            <a:extLst>
              <a:ext uri="{FF2B5EF4-FFF2-40B4-BE49-F238E27FC236}">
                <a16:creationId xmlns:a16="http://schemas.microsoft.com/office/drawing/2014/main" id="{70B58F15-6D1A-4BEF-8213-6D883350B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8" y="16402264"/>
            <a:ext cx="1081810" cy="97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Conector recto de flecha 7">
            <a:extLst>
              <a:ext uri="{FF2B5EF4-FFF2-40B4-BE49-F238E27FC236}">
                <a16:creationId xmlns:a16="http://schemas.microsoft.com/office/drawing/2014/main" id="{6D012516-7A45-4C3F-A223-D4D226A54B45}"/>
              </a:ext>
            </a:extLst>
          </p:cNvPr>
          <p:cNvCxnSpPr>
            <a:cxnSpLocks/>
          </p:cNvCxnSpPr>
          <p:nvPr/>
        </p:nvCxnSpPr>
        <p:spPr>
          <a:xfrm>
            <a:off x="2162109" y="17278530"/>
            <a:ext cx="381251" cy="1054738"/>
          </a:xfrm>
          <a:prstGeom prst="straightConnector1">
            <a:avLst/>
          </a:prstGeom>
          <a:ln w="57150">
            <a:solidFill>
              <a:srgbClr val="F57B6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AE27197-CE99-4B3C-AE8C-4F6A29164D26}"/>
              </a:ext>
            </a:extLst>
          </p:cNvPr>
          <p:cNvSpPr txBox="1"/>
          <p:nvPr/>
        </p:nvSpPr>
        <p:spPr>
          <a:xfrm>
            <a:off x="1803872" y="15794757"/>
            <a:ext cx="2680652" cy="54483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import_data</a:t>
            </a:r>
            <a:r>
              <a:rPr lang="en-US" sz="2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DDFAD5A3-417A-475E-B48D-31C43881203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510" t="9016" r="7510"/>
          <a:stretch/>
        </p:blipFill>
        <p:spPr>
          <a:xfrm>
            <a:off x="12338837" y="17437148"/>
            <a:ext cx="4904279" cy="3004311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74258E7-F27F-4ED4-88F3-87675170B71D}"/>
              </a:ext>
            </a:extLst>
          </p:cNvPr>
          <p:cNvSpPr txBox="1"/>
          <p:nvPr/>
        </p:nvSpPr>
        <p:spPr>
          <a:xfrm>
            <a:off x="23058505" y="6113200"/>
            <a:ext cx="4950863" cy="54483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distance_cycle_to_full</a:t>
            </a:r>
            <a:r>
              <a:rPr lang="en-US" sz="26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A648C3E-7103-4B48-87F1-CE0540BBA68E}"/>
              </a:ext>
            </a:extLst>
          </p:cNvPr>
          <p:cNvSpPr txBox="1"/>
          <p:nvPr/>
        </p:nvSpPr>
        <p:spPr>
          <a:xfrm>
            <a:off x="28425926" y="6118496"/>
            <a:ext cx="3598570" cy="54483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partial_to_full</a:t>
            </a:r>
            <a:r>
              <a:rPr lang="en-US" sz="26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0E95D88-C124-4B90-A486-7E7A7122F633}"/>
              </a:ext>
            </a:extLst>
          </p:cNvPr>
          <p:cNvSpPr txBox="1"/>
          <p:nvPr/>
        </p:nvSpPr>
        <p:spPr>
          <a:xfrm>
            <a:off x="33067886" y="6118496"/>
            <a:ext cx="2942772" cy="54483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get_capacity</a:t>
            </a:r>
            <a:r>
              <a:rPr lang="en-US" sz="26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F0D9F09-9B2A-43DE-8419-6F3979ABEC7B}"/>
              </a:ext>
            </a:extLst>
          </p:cNvPr>
          <p:cNvSpPr txBox="1"/>
          <p:nvPr/>
        </p:nvSpPr>
        <p:spPr>
          <a:xfrm>
            <a:off x="37805469" y="6124835"/>
            <a:ext cx="2942772" cy="54483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get_lifetime</a:t>
            </a:r>
            <a:r>
              <a:rPr lang="en-US" sz="26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E458F8A-BB08-4047-94A0-4854CF882AA2}"/>
              </a:ext>
            </a:extLst>
          </p:cNvPr>
          <p:cNvSpPr txBox="1"/>
          <p:nvPr/>
        </p:nvSpPr>
        <p:spPr>
          <a:xfrm>
            <a:off x="18932813" y="6118496"/>
            <a:ext cx="3917413" cy="54483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predict_capacity</a:t>
            </a:r>
            <a:r>
              <a:rPr lang="en-US" sz="2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9D9C078-F5E2-4A6C-88FD-C0A47CB61861}"/>
              </a:ext>
            </a:extLst>
          </p:cNvPr>
          <p:cNvSpPr txBox="1"/>
          <p:nvPr/>
        </p:nvSpPr>
        <p:spPr>
          <a:xfrm>
            <a:off x="1997947" y="22991169"/>
            <a:ext cx="4830250" cy="48463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single_pd_matlab_data</a:t>
            </a:r>
            <a:r>
              <a:rPr lang="en-US" sz="26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FFBDBB5-D708-4577-A585-F86537F27042}"/>
              </a:ext>
            </a:extLst>
          </p:cNvPr>
          <p:cNvSpPr txBox="1"/>
          <p:nvPr/>
        </p:nvSpPr>
        <p:spPr>
          <a:xfrm>
            <a:off x="7057795" y="22190387"/>
            <a:ext cx="9658417" cy="4665107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sort_data</a:t>
            </a:r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algn="just"/>
            <a:endParaRPr lang="en-US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3000" dirty="0">
                <a:solidFill>
                  <a:schemeClr val="tx1"/>
                </a:solidFill>
                <a:cs typeface="Courier New" panose="02070309020205020404" pitchFamily="49" charset="0"/>
              </a:rPr>
              <a:t>Sorts the data in the pandas </a:t>
            </a:r>
            <a:r>
              <a:rPr lang="en-US" sz="3000" dirty="0" err="1">
                <a:solidFill>
                  <a:schemeClr val="tx1"/>
                </a:solidFill>
                <a:cs typeface="Courier New" panose="02070309020205020404" pitchFamily="49" charset="0"/>
              </a:rPr>
              <a:t>dataframe</a:t>
            </a:r>
            <a:r>
              <a:rPr lang="en-US" sz="3000" dirty="0">
                <a:solidFill>
                  <a:schemeClr val="tx1"/>
                </a:solidFill>
                <a:cs typeface="Courier New" panose="02070309020205020404" pitchFamily="49" charset="0"/>
              </a:rPr>
              <a:t> by cycle number, stores this data as a dictionary with the cycle number as the key. </a:t>
            </a:r>
          </a:p>
          <a:p>
            <a:pPr algn="just"/>
            <a:endParaRPr lang="en-US" sz="100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algn="just"/>
            <a:endParaRPr lang="en-US" sz="300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algn="ctr"/>
            <a:r>
              <a:rPr lang="en-US" sz="3000" dirty="0">
                <a:solidFill>
                  <a:schemeClr val="tx1"/>
                </a:solidFill>
                <a:cs typeface="Courier New" panose="02070309020205020404" pitchFamily="49" charset="0"/>
              </a:rPr>
              <a:t>Separates the charge and discharge data by their respective cycles. 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71CB2E8-E764-484A-A00D-7AB651CCCCBF}"/>
              </a:ext>
            </a:extLst>
          </p:cNvPr>
          <p:cNvSpPr txBox="1"/>
          <p:nvPr/>
        </p:nvSpPr>
        <p:spPr>
          <a:xfrm>
            <a:off x="7298161" y="25058263"/>
            <a:ext cx="3812980" cy="48463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charge_discharge</a:t>
            </a:r>
            <a:r>
              <a:rPr lang="en-US" sz="26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145BD0-9C6C-4D85-A70D-86673A9E91AA}"/>
              </a:ext>
            </a:extLst>
          </p:cNvPr>
          <p:cNvSpPr txBox="1"/>
          <p:nvPr/>
        </p:nvSpPr>
        <p:spPr>
          <a:xfrm>
            <a:off x="1803872" y="21606052"/>
            <a:ext cx="5789140" cy="612934"/>
          </a:xfrm>
          <a:prstGeom prst="roundRect">
            <a:avLst/>
          </a:prstGeom>
          <a:solidFill>
            <a:srgbClr val="FBC5A6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Functions used to clean the data: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4A87C58-E898-4648-B5F2-9397CEBBC9B9}"/>
              </a:ext>
            </a:extLst>
          </p:cNvPr>
          <p:cNvSpPr txBox="1"/>
          <p:nvPr/>
        </p:nvSpPr>
        <p:spPr>
          <a:xfrm>
            <a:off x="7286521" y="23017285"/>
            <a:ext cx="2109910" cy="48463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by_cycle</a:t>
            </a:r>
            <a:r>
              <a:rPr lang="en-US" sz="26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  <p:pic>
        <p:nvPicPr>
          <p:cNvPr id="41" name="Imagen 5">
            <a:extLst>
              <a:ext uri="{FF2B5EF4-FFF2-40B4-BE49-F238E27FC236}">
                <a16:creationId xmlns:a16="http://schemas.microsoft.com/office/drawing/2014/main" id="{63DD8176-DD0B-4501-869B-1F8639E4AA3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" t="1793" r="27326" b="157"/>
          <a:stretch/>
        </p:blipFill>
        <p:spPr>
          <a:xfrm>
            <a:off x="5810634" y="16594026"/>
            <a:ext cx="6302690" cy="44722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6EC99D1-A827-4F01-81D7-2838AAE3845A}"/>
              </a:ext>
            </a:extLst>
          </p:cNvPr>
          <p:cNvSpPr txBox="1"/>
          <p:nvPr/>
        </p:nvSpPr>
        <p:spPr>
          <a:xfrm>
            <a:off x="18682798" y="15483885"/>
            <a:ext cx="4919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Full charge cycles of a pouch lithium ion battery at a constant C/2 rate. The cycles shown are from cycle 0 to cycle 900. It is evident that at high cycle numbers, the battery has lost appreciable capacity.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139CD55-5CDE-4DA9-A269-8F31CC976049}"/>
              </a:ext>
            </a:extLst>
          </p:cNvPr>
          <p:cNvSpPr txBox="1"/>
          <p:nvPr/>
        </p:nvSpPr>
        <p:spPr>
          <a:xfrm>
            <a:off x="27660570" y="15879371"/>
            <a:ext cx="5124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partial curve, shown in a thicker line, is plotted against multiple full curves for comparison. Through the algorithm, it is expected this partial curve is most related to the state of the 200</a:t>
            </a:r>
            <a:r>
              <a:rPr lang="en-US" baseline="30000" dirty="0"/>
              <a:t>th</a:t>
            </a:r>
            <a:r>
              <a:rPr lang="en-US" dirty="0"/>
              <a:t> full cycle.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BE86474-18A8-4967-99B8-4A0959D7D36B}"/>
              </a:ext>
            </a:extLst>
          </p:cNvPr>
          <p:cNvSpPr/>
          <p:nvPr/>
        </p:nvSpPr>
        <p:spPr>
          <a:xfrm>
            <a:off x="32785050" y="24489122"/>
            <a:ext cx="9764049" cy="3437646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Salvador, S. &amp; Chan, P. </a:t>
            </a:r>
            <a:r>
              <a:rPr lang="en-US" sz="2400" dirty="0" err="1"/>
              <a:t>FastDTW</a:t>
            </a:r>
            <a:r>
              <a:rPr lang="en-US" sz="2400" dirty="0"/>
              <a:t>: Toward Accurate Dynamic Time Warping in Linear Time and Space.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Lu, B., Xu, S., Stuber, J. &amp; Edgar, T. Constrained selective dynamic time warping of trajectories in three dimensional batch data - ScienceDirect.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1823D6D-67CC-447A-8D47-067514330BE7}"/>
              </a:ext>
            </a:extLst>
          </p:cNvPr>
          <p:cNvSpPr txBox="1"/>
          <p:nvPr/>
        </p:nvSpPr>
        <p:spPr>
          <a:xfrm>
            <a:off x="35827859" y="24628781"/>
            <a:ext cx="3516534" cy="851297"/>
          </a:xfrm>
          <a:prstGeom prst="roundRect">
            <a:avLst/>
          </a:prstGeom>
          <a:solidFill>
            <a:srgbClr val="FFF1C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AD9973-E23D-4BC2-BC4E-C65ABFF9FEFE}"/>
              </a:ext>
            </a:extLst>
          </p:cNvPr>
          <p:cNvSpPr txBox="1"/>
          <p:nvPr/>
        </p:nvSpPr>
        <p:spPr>
          <a:xfrm>
            <a:off x="12357993" y="20355298"/>
            <a:ext cx="4919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Partial cycling data (C/2 rate) of a PL sample from the CALCE database after the data has been cleaned and imported into Python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94F77D-F299-4FB3-A874-BBF2505CCE9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2426" y="28452138"/>
            <a:ext cx="12742555" cy="455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4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4370</TotalTime>
  <Words>814</Words>
  <Application>Microsoft Office PowerPoint</Application>
  <PresentationFormat>Custom</PresentationFormat>
  <Paragraphs>67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Courier New</vt:lpstr>
      <vt:lpstr>Helvetica</vt:lpstr>
      <vt:lpstr>Impact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Arushi Prakash</dc:creator>
  <cp:lastModifiedBy>Victor Hu</cp:lastModifiedBy>
  <cp:revision>85</cp:revision>
  <dcterms:created xsi:type="dcterms:W3CDTF">2018-03-06T18:07:07Z</dcterms:created>
  <dcterms:modified xsi:type="dcterms:W3CDTF">2018-03-14T20:57:52Z</dcterms:modified>
</cp:coreProperties>
</file>